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olo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kaggle.com/timoboz/tesla-stock-data-from-2010-to-2020" TargetMode="External"/><Relationship Id="rId3" Type="http://schemas.openxmlformats.org/officeDocument/2006/relationships/hyperlink" Target="https://www.kaggle.com/ayhmrba/elon-musk-tweets-2010-2021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Financial Model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Financial Modeling</a:t>
            </a:r>
          </a:p>
        </p:txBody>
      </p:sp>
      <p:sp>
        <p:nvSpPr>
          <p:cNvPr id="152" name="Dhruv Srikanth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Dhruv Srikanth</a:t>
            </a:r>
          </a:p>
        </p:txBody>
      </p:sp>
      <p:sp>
        <p:nvSpPr>
          <p:cNvPr id="153" name="The Meteoric Rise of Tesla (TSLA)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Meteoric Rise of Tesla (TSLA)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eature Engineering - Visualiz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Engineering - Visualized</a:t>
            </a:r>
          </a:p>
        </p:txBody>
      </p:sp>
      <p:pic>
        <p:nvPicPr>
          <p:cNvPr id="181" name="feature_eng_g2.png" descr="feature_eng_g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5018" y="2758551"/>
            <a:ext cx="22553964" cy="103410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eature Engineering - Visualiz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Engineering - Visualized</a:t>
            </a:r>
          </a:p>
        </p:txBody>
      </p:sp>
      <p:pic>
        <p:nvPicPr>
          <p:cNvPr id="184" name="feature_eng_g3.png" descr="feature_eng_g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8730" y="2588813"/>
            <a:ext cx="22106540" cy="10135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Model 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Architecture</a:t>
            </a:r>
          </a:p>
        </p:txBody>
      </p:sp>
      <p:pic>
        <p:nvPicPr>
          <p:cNvPr id="187" name="model_summary.png" descr="model_summar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4144" y="2882588"/>
            <a:ext cx="14415712" cy="10456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Model Trai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Training</a:t>
            </a:r>
          </a:p>
        </p:txBody>
      </p:sp>
      <p:sp>
        <p:nvSpPr>
          <p:cNvPr id="190" name="Train-Test split - 70%-30%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Train-Test split - 70%-30%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Validation split on the training data is 35%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Sliding window over data - 100 days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Epochs trained for - 20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Batch size - 32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Environment - Google Colab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Optimizer - Adam</a:t>
            </a:r>
          </a:p>
          <a:p>
            <a:pPr lvl="1" marL="1084072" indent="-542036" defTabSz="2365248">
              <a:spcBef>
                <a:spcPts val="2300"/>
              </a:spcBef>
              <a:defRPr sz="4656"/>
            </a:pPr>
            <a:r>
              <a:t>Loss and Metric - Root mean squared error (RMSE)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Model Evaluation - Quantita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Evaluation - Quantitative</a:t>
            </a:r>
          </a:p>
        </p:txBody>
      </p:sp>
      <p:sp>
        <p:nvSpPr>
          <p:cNvPr id="193" name="Model achieved an RMSE of 0.0651 on the test se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Model achieved an RMSE of 0.0651 on the test set</a:t>
            </a:r>
          </a:p>
          <a:p>
            <a:pPr lvl="1"/>
            <a:r>
              <a:t>Lower than papers referenced</a:t>
            </a:r>
          </a:p>
          <a:p>
            <a:pPr lvl="1"/>
            <a:r>
              <a:t>Potential cause is referenced papers model multiple stocks with the same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Model Evaluation - Qualita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Evaluation - Qualitative</a:t>
            </a:r>
          </a:p>
        </p:txBody>
      </p:sp>
      <p:pic>
        <p:nvPicPr>
          <p:cNvPr id="196" name="results.png" descr="resul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8769" y="2514015"/>
            <a:ext cx="22186462" cy="10549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Model Evaluation - Qualitative (Magnified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Evaluation - Qualitative (Magnified)</a:t>
            </a:r>
          </a:p>
        </p:txBody>
      </p:sp>
      <p:pic>
        <p:nvPicPr>
          <p:cNvPr id="199" name="results_zoomed.png" descr="results_zoom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1819" y="2666727"/>
            <a:ext cx="21860362" cy="103948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hallen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</a:t>
            </a:r>
          </a:p>
        </p:txBody>
      </p:sp>
      <p:sp>
        <p:nvSpPr>
          <p:cNvPr id="202" name="Tradeoffs between different architectures - ESNs, GRUs, LSTMs, RN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Tradeoffs between different architectures - ESNs, GRUs, LSTMs, RNNs</a:t>
            </a:r>
          </a:p>
          <a:p>
            <a:pPr lvl="1"/>
            <a:r>
              <a:t>Understanding widely used financial indicators - RSI, MACD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akeaway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Takeaways</a:t>
            </a:r>
          </a:p>
        </p:txBody>
      </p:sp>
      <p:sp>
        <p:nvSpPr>
          <p:cNvPr id="205" name="The effectiveness of LSTMs in time series forecast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The effectiveness of LSTMs in time series forecasting</a:t>
            </a:r>
          </a:p>
          <a:p>
            <a:pPr lvl="1"/>
            <a:r>
              <a:t>Noting tradeoffs between similar architectures such as GRUs and LSTMs and their potential use based on the application of the model</a:t>
            </a:r>
          </a:p>
          <a:p>
            <a:pPr lvl="1"/>
            <a:r>
              <a:t>Significance of feature engineering</a:t>
            </a:r>
          </a:p>
          <a:p>
            <a:pPr lvl="1"/>
            <a:r>
              <a:t>Use of non-traditional information such as sentiment to augment the dataset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208" name="Tesla Stock Dataset - https://www.kaggle.com/timoboz/tesla-stock-data-from-2010-to-2020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1028191" indent="-514095" defTabSz="2243327">
              <a:spcBef>
                <a:spcPts val="2200"/>
              </a:spcBef>
              <a:defRPr sz="4416"/>
            </a:pPr>
            <a:r>
              <a:t>Tesla Stock Dataset - https://www.kaggle.com/timoboz/tesla-stock-data-from-2010-to-2020 </a:t>
            </a:r>
          </a:p>
          <a:p>
            <a:pPr lvl="1" marL="1028191" indent="-514095" defTabSz="2243327">
              <a:spcBef>
                <a:spcPts val="2200"/>
              </a:spcBef>
              <a:defRPr sz="4416"/>
            </a:pPr>
            <a:r>
              <a:t>Elon Musk Tweets Dataset - https://www.kaggle.com/ayhmrba/elon-musk-tweets-2010-2021 </a:t>
            </a:r>
          </a:p>
          <a:p>
            <a:pPr lvl="1" marL="1028191" indent="-514095" defTabSz="2243327">
              <a:spcBef>
                <a:spcPts val="2200"/>
              </a:spcBef>
              <a:defRPr sz="4416"/>
            </a:pPr>
            <a:r>
              <a:t>Stock Prediction using Sentiment analysis and Long Short Term Memory - https://ejmcm.com/ pdf_3126_16b444b632c88db6fed0c6558dd6930a.html</a:t>
            </a:r>
          </a:p>
          <a:p>
            <a:pPr lvl="1" marL="1028191" indent="-514095" defTabSz="2243327">
              <a:spcBef>
                <a:spcPts val="2200"/>
              </a:spcBef>
              <a:defRPr sz="4416"/>
            </a:pPr>
            <a:r>
              <a:t>Harvesting social media sentiment analysis to enhance stock market prediction using deep learning - https://www.ncbi.nlm.nih.gov/pmc/articles/PMC8053016/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Table of Contents</a:t>
            </a:r>
          </a:p>
        </p:txBody>
      </p:sp>
      <p:sp>
        <p:nvSpPr>
          <p:cNvPr id="156" name="Objectives…"/>
          <p:cNvSpPr txBox="1"/>
          <p:nvPr>
            <p:ph type="body" sz="half" idx="1"/>
          </p:nvPr>
        </p:nvSpPr>
        <p:spPr>
          <a:xfrm>
            <a:off x="1269999" y="4267199"/>
            <a:ext cx="10813701" cy="8432801"/>
          </a:xfrm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  <a:p>
            <a:pPr/>
            <a:r>
              <a:t>Motivation</a:t>
            </a:r>
          </a:p>
          <a:p>
            <a:pPr/>
            <a:r>
              <a:t>Datasets</a:t>
            </a:r>
          </a:p>
          <a:p>
            <a:pPr/>
            <a:r>
              <a:t>Software</a:t>
            </a:r>
          </a:p>
          <a:p>
            <a:pPr/>
            <a:r>
              <a:t>Approach</a:t>
            </a:r>
          </a:p>
          <a:p>
            <a:pPr/>
            <a:r>
              <a:t>Feature Engineering</a:t>
            </a:r>
          </a:p>
          <a:p>
            <a:pPr/>
            <a:r>
              <a:t>Feature Engineering - Visualized</a:t>
            </a:r>
          </a:p>
        </p:txBody>
      </p:sp>
      <p:sp>
        <p:nvSpPr>
          <p:cNvPr id="157" name="Model Architecture…"/>
          <p:cNvSpPr txBox="1"/>
          <p:nvPr/>
        </p:nvSpPr>
        <p:spPr>
          <a:xfrm>
            <a:off x="12965687" y="4267199"/>
            <a:ext cx="10813700" cy="843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Model Architecture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Model Training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Model Evaluation - Quantitative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Model Evaluation - Qualitative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Challenges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Takeaways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</a:defRPr>
            </a:pPr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211" name="Echo State Networks - https://towardsdatascience.com/gentle-introduction-to-echo-state- networks- af99e5373c68#:~:text=Echo%20state%20network%20is%20a,randomly%20assigned%20and% 20not%20trainab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Echo State Networks - https://towardsdatascience.com/gentle-introduction-to-echo-state- networks- af99e5373c68#:~:text=Echo%20state%20network%20is%20a,randomly%20assigned%20and% 20not%20trainable </a:t>
            </a:r>
          </a:p>
          <a:p>
            <a:pPr lvl="1"/>
            <a:r>
              <a:t>Gated Recurrent Units - https://towardsdatascience.com/understanding-gru- networks-2ef37df6c9be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160" name="Model the rise in stock price of Tesla between 2010 and 2020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the rise in stock price of Tesla between 2010 and 2020</a:t>
            </a:r>
          </a:p>
          <a:p>
            <a:pPr/>
            <a:r>
              <a:t>Augment data through feature engineering to create a feature rich dataset</a:t>
            </a:r>
          </a:p>
          <a:p>
            <a:pPr/>
            <a:r>
              <a:t>Forecast Tesla’s stock price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otiv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Motivation</a:t>
            </a:r>
          </a:p>
        </p:txBody>
      </p:sp>
      <p:sp>
        <p:nvSpPr>
          <p:cNvPr id="163" name="To investigate Tesla as a sentiment driven stoc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investigate Tesla as a sentiment driven stock</a:t>
            </a:r>
          </a:p>
          <a:p>
            <a:pPr/>
            <a:r>
              <a:t>Gain deeper insight on indicators that reflect a stock’s value</a:t>
            </a:r>
          </a:p>
          <a:p>
            <a:pPr/>
            <a:r>
              <a:t>To potentially augment automated trading bots with sentiment analysis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Datasets</a:t>
            </a:r>
          </a:p>
        </p:txBody>
      </p:sp>
      <p:sp>
        <p:nvSpPr>
          <p:cNvPr id="166" name="Stock Price Kaggle Dataset - https://www.kaggle.com/timoboz/tesla-stock-data-from-2010-to-2020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Stock Price Kaggle Dataset - </a:t>
            </a:r>
            <a:r>
              <a:rPr u="sng">
                <a:hlinkClick r:id="rId2" invalidUrl="" action="" tgtFrame="" tooltip="" history="1" highlightClick="0" endSnd="0"/>
              </a:rPr>
              <a:t>https://www.kaggle.com/timoboz/tesla-stock-data-from-2010-to-2020</a:t>
            </a:r>
          </a:p>
          <a:p>
            <a:pPr/>
            <a:r>
              <a:t>This contains Tesla’s stock price over 10 years from 2010 to 2020 (by day)</a:t>
            </a:r>
          </a:p>
          <a:p>
            <a:pPr/>
            <a:r>
              <a:t>The dataset will be augmented with sentiment information on Elon Musk’s tweets</a:t>
            </a:r>
          </a:p>
          <a:p>
            <a:pPr/>
            <a:r>
              <a:t>Elon Musk Tweet Kaggle Dataset - </a:t>
            </a:r>
            <a:r>
              <a:rPr u="sng">
                <a:hlinkClick r:id="rId3" invalidUrl="" action="" tgtFrame="" tooltip="" history="1" highlightClick="0" endSnd="0"/>
              </a:rPr>
              <a:t>https://www.kaggle.com/ayhmrba/elon-musk-tweets-2010-2021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oftw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</a:t>
            </a:r>
          </a:p>
        </p:txBody>
      </p:sp>
      <p:sp>
        <p:nvSpPr>
          <p:cNvPr id="169" name="Language - python…"/>
          <p:cNvSpPr txBox="1"/>
          <p:nvPr>
            <p:ph type="body" idx="1"/>
          </p:nvPr>
        </p:nvSpPr>
        <p:spPr>
          <a:xfrm>
            <a:off x="1269999" y="3621097"/>
            <a:ext cx="21844001" cy="9078903"/>
          </a:xfrm>
          <a:prstGeom prst="rect">
            <a:avLst/>
          </a:prstGeom>
        </p:spPr>
        <p:txBody>
          <a:bodyPr/>
          <a:lstStyle/>
          <a:p>
            <a:pPr/>
            <a:r>
              <a:t>Language - python</a:t>
            </a:r>
          </a:p>
          <a:p>
            <a:pPr/>
            <a:r>
              <a:t>Environment - google colab, jupyter notebook</a:t>
            </a:r>
          </a:p>
          <a:p>
            <a:pPr/>
            <a:r>
              <a:t>Modules - </a:t>
            </a:r>
          </a:p>
          <a:p>
            <a:pPr lvl="1"/>
            <a:r>
              <a:t>Model Creation - tensorflow</a:t>
            </a:r>
          </a:p>
          <a:p>
            <a:pPr lvl="1"/>
            <a:r>
              <a:t>Utility - sklearn, pandas, numpy, tweet-preprocessor</a:t>
            </a:r>
          </a:p>
          <a:p>
            <a:pPr lvl="1"/>
            <a:r>
              <a:t>Visualization - matplotlib, seaborn</a:t>
            </a:r>
          </a:p>
          <a:p>
            <a:pPr lvl="1"/>
            <a:r>
              <a:t>Sentiment Analysis - vaderSentiment 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Approach</a:t>
            </a:r>
          </a:p>
        </p:txBody>
      </p:sp>
      <p:sp>
        <p:nvSpPr>
          <p:cNvPr id="172" name="Feature engineering…"/>
          <p:cNvSpPr txBox="1"/>
          <p:nvPr>
            <p:ph type="body" idx="1"/>
          </p:nvPr>
        </p:nvSpPr>
        <p:spPr>
          <a:xfrm>
            <a:off x="1270000" y="3621097"/>
            <a:ext cx="21844000" cy="9078903"/>
          </a:xfrm>
          <a:prstGeom prst="rect">
            <a:avLst/>
          </a:prstGeom>
        </p:spPr>
        <p:txBody>
          <a:bodyPr/>
          <a:lstStyle/>
          <a:p>
            <a:pPr/>
            <a:r>
              <a:t>Feature engineering</a:t>
            </a:r>
          </a:p>
          <a:p>
            <a:pPr/>
            <a:r>
              <a:t>Model choice, training and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eature Engine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Engineering</a:t>
            </a:r>
          </a:p>
        </p:txBody>
      </p:sp>
      <p:sp>
        <p:nvSpPr>
          <p:cNvPr id="175" name="Produce feature rich dataset…"/>
          <p:cNvSpPr txBox="1"/>
          <p:nvPr>
            <p:ph type="body" idx="1"/>
          </p:nvPr>
        </p:nvSpPr>
        <p:spPr>
          <a:xfrm>
            <a:off x="1270000" y="3621097"/>
            <a:ext cx="21844000" cy="9078903"/>
          </a:xfrm>
          <a:prstGeom prst="rect">
            <a:avLst/>
          </a:prstGeom>
        </p:spPr>
        <p:txBody>
          <a:bodyPr/>
          <a:lstStyle/>
          <a:p>
            <a:pPr/>
            <a:r>
              <a:t>Produce feature rich dataset</a:t>
            </a:r>
          </a:p>
          <a:p>
            <a:pPr/>
            <a:r>
              <a:t>Include financial indicators such as RSI, MACD, momentum for short, long and medium time trends</a:t>
            </a:r>
          </a:p>
          <a:p>
            <a:pPr/>
            <a:r>
              <a:t>Augment dataset with non-traditional indicators such as sentiment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Feature Engineering - Visualiz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Engineering - Visualized</a:t>
            </a:r>
          </a:p>
        </p:txBody>
      </p:sp>
      <p:pic>
        <p:nvPicPr>
          <p:cNvPr id="178" name="feature_eng_g1.png" descr="feature_eng_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7500" y="2697608"/>
            <a:ext cx="22329000" cy="102379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